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9" r:id="rId11"/>
    <p:sldId id="267" r:id="rId12"/>
    <p:sldId id="268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6FAC"/>
    <a:srgbClr val="D2CB6C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2"/>
    <p:restoredTop sz="84105"/>
  </p:normalViewPr>
  <p:slideViewPr>
    <p:cSldViewPr snapToGrid="0" snapToObjects="1">
      <p:cViewPr varScale="1">
        <p:scale>
          <a:sx n="91" d="100"/>
          <a:sy n="91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77436-118C-AD45-ADC4-59ED6519010B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FED7A-66E9-4444-85C5-FF6A90911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19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text boxes have background colors – removed “padding” 4 </a:t>
            </a:r>
            <a:r>
              <a:rPr lang="en-US" dirty="0" err="1"/>
              <a:t>px</a:t>
            </a:r>
            <a:r>
              <a:rPr lang="en-US" dirty="0"/>
              <a:t> default to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3FED7A-66E9-4444-85C5-FF6A909110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5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3FED7A-66E9-4444-85C5-FF6A909110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6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16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8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6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2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5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80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44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94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06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9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01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6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93F5F-6AB4-3147-96D7-C5B195C30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Tableau Dashboard 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E58AB-E8F2-2547-B58E-431C8DB0EB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Kelly Jones – June 13, 2018</a:t>
            </a:r>
          </a:p>
        </p:txBody>
      </p:sp>
    </p:spTree>
    <p:extLst>
      <p:ext uri="{BB962C8B-B14F-4D97-AF65-F5344CB8AC3E}">
        <p14:creationId xmlns:p14="http://schemas.microsoft.com/office/powerpoint/2010/main" val="376934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EFB195-9E87-D945-AEF8-779BBDDF3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816"/>
          <a:stretch/>
        </p:blipFill>
        <p:spPr>
          <a:xfrm>
            <a:off x="1259840" y="1700607"/>
            <a:ext cx="9326880" cy="3668412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47457F50-E8D4-0248-A15F-0A96228C01D0}"/>
              </a:ext>
            </a:extLst>
          </p:cNvPr>
          <p:cNvSpPr/>
          <p:nvPr/>
        </p:nvSpPr>
        <p:spPr>
          <a:xfrm rot="5400000">
            <a:off x="480568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881A59D-EE78-8A45-9545-417EE8061673}"/>
              </a:ext>
            </a:extLst>
          </p:cNvPr>
          <p:cNvSpPr/>
          <p:nvPr/>
        </p:nvSpPr>
        <p:spPr>
          <a:xfrm rot="5400000">
            <a:off x="864616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2CB46BD-FEA9-084E-9887-4AFE1F814E19}"/>
              </a:ext>
            </a:extLst>
          </p:cNvPr>
          <p:cNvSpPr/>
          <p:nvPr/>
        </p:nvSpPr>
        <p:spPr>
          <a:xfrm rot="5400000">
            <a:off x="975360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2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 2.</a:t>
            </a:r>
            <a:br>
              <a:rPr lang="en-US" dirty="0"/>
            </a:br>
            <a:r>
              <a:rPr lang="en-US" dirty="0"/>
              <a:t>Create 8 new </a:t>
            </a:r>
            <a:r>
              <a:rPr lang="en-US" u="sng" dirty="0"/>
              <a:t>worksheets</a:t>
            </a:r>
            <a:r>
              <a:rPr lang="en-US" dirty="0"/>
              <a:t> with just an icon.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8F20465-F02A-0D44-AFA2-666472CD42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201" r="654" b="-1"/>
          <a:stretch/>
        </p:blipFill>
        <p:spPr>
          <a:xfrm>
            <a:off x="4094798" y="1178560"/>
            <a:ext cx="7111267" cy="450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3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68350" cy="4601183"/>
          </a:xfrm>
        </p:spPr>
        <p:txBody>
          <a:bodyPr/>
          <a:lstStyle/>
          <a:p>
            <a:r>
              <a:rPr lang="en-US" b="1" dirty="0"/>
              <a:t>Step 3.</a:t>
            </a:r>
            <a:br>
              <a:rPr lang="en-US" dirty="0"/>
            </a:br>
            <a:r>
              <a:rPr lang="en-US" dirty="0"/>
              <a:t>Attach an </a:t>
            </a:r>
            <a:r>
              <a:rPr lang="en-US" u="sng" dirty="0"/>
              <a:t>action</a:t>
            </a:r>
            <a:r>
              <a:rPr lang="en-US" dirty="0"/>
              <a:t> to each icon worksheet.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C87269-1B20-E542-89A8-9983FF55B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912" y="763280"/>
            <a:ext cx="6607613" cy="532229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FB14728-BB31-3D4D-8BD2-AE7F5F9D96DC}"/>
              </a:ext>
            </a:extLst>
          </p:cNvPr>
          <p:cNvSpPr/>
          <p:nvPr/>
        </p:nvSpPr>
        <p:spPr>
          <a:xfrm>
            <a:off x="4075933" y="6197544"/>
            <a:ext cx="77283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Go to a dashboard and use menus: </a:t>
            </a:r>
            <a:r>
              <a:rPr lang="en-US" sz="2400" b="1" dirty="0">
                <a:solidFill>
                  <a:schemeClr val="accent1"/>
                </a:solidFill>
              </a:rPr>
              <a:t>Dashboard</a:t>
            </a:r>
            <a:r>
              <a:rPr lang="en-US" sz="2400" dirty="0">
                <a:solidFill>
                  <a:schemeClr val="accent1"/>
                </a:solidFill>
              </a:rPr>
              <a:t>  &gt;  </a:t>
            </a:r>
            <a:r>
              <a:rPr lang="en-US" sz="2400" b="1" dirty="0">
                <a:solidFill>
                  <a:schemeClr val="accent1"/>
                </a:solidFill>
              </a:rPr>
              <a:t>Actions…</a:t>
            </a:r>
          </a:p>
        </p:txBody>
      </p:sp>
    </p:spTree>
    <p:extLst>
      <p:ext uri="{BB962C8B-B14F-4D97-AF65-F5344CB8AC3E}">
        <p14:creationId xmlns:p14="http://schemas.microsoft.com/office/powerpoint/2010/main" val="2565377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75B84A-20FE-EF42-8C75-3F078513CA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287563" y="1293444"/>
            <a:ext cx="6044105" cy="3699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586442-5C3F-1C4C-ADA0-B295BAC85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</a:t>
            </a:r>
            <a:br>
              <a:rPr lang="en-US" dirty="0"/>
            </a:br>
            <a:r>
              <a:rPr lang="en-US" b="1" dirty="0"/>
              <a:t>Add Action &gt;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B4DD84-CA4B-814D-BA8C-8706C85DDFA3}"/>
              </a:ext>
            </a:extLst>
          </p:cNvPr>
          <p:cNvSpPr/>
          <p:nvPr/>
        </p:nvSpPr>
        <p:spPr>
          <a:xfrm>
            <a:off x="4351282" y="4099034"/>
            <a:ext cx="1061545" cy="350345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A260A2-6CF2-E444-AEBF-FB02E1ECF7AC}"/>
              </a:ext>
            </a:extLst>
          </p:cNvPr>
          <p:cNvSpPr/>
          <p:nvPr/>
        </p:nvSpPr>
        <p:spPr>
          <a:xfrm>
            <a:off x="4160015" y="5346206"/>
            <a:ext cx="71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This is the “after” view with the 8 actions already added</a:t>
            </a:r>
            <a:endParaRPr lang="en-US" sz="24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36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E1F4574-71CB-F147-B0ED-FE1D20AF3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056" y="329851"/>
            <a:ext cx="4487259" cy="6191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C9FCE1-6FD9-8642-B8E8-D70B01EE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9CAD5B-3FE6-364C-AF43-175C7AEBF629}"/>
              </a:ext>
            </a:extLst>
          </p:cNvPr>
          <p:cNvSpPr/>
          <p:nvPr/>
        </p:nvSpPr>
        <p:spPr>
          <a:xfrm>
            <a:off x="8735673" y="340361"/>
            <a:ext cx="31515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1. Give your action a name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967845-BACB-954C-AE15-3EFCEEF88C93}"/>
              </a:ext>
            </a:extLst>
          </p:cNvPr>
          <p:cNvSpPr/>
          <p:nvPr/>
        </p:nvSpPr>
        <p:spPr>
          <a:xfrm>
            <a:off x="8735672" y="1123841"/>
            <a:ext cx="29833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2. Select which sheet to apply the action to (we chose our beer mug sheet)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18544C-17DA-5B4D-9F2E-37FEAC90BD45}"/>
              </a:ext>
            </a:extLst>
          </p:cNvPr>
          <p:cNvSpPr/>
          <p:nvPr/>
        </p:nvSpPr>
        <p:spPr>
          <a:xfrm>
            <a:off x="5244708" y="495465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59FFD7-B97C-7641-8A65-E1790E26DB4B}"/>
              </a:ext>
            </a:extLst>
          </p:cNvPr>
          <p:cNvSpPr/>
          <p:nvPr/>
        </p:nvSpPr>
        <p:spPr>
          <a:xfrm>
            <a:off x="4921750" y="1553820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023826-EFDA-A84B-9144-076E2C4AAAA3}"/>
              </a:ext>
            </a:extLst>
          </p:cNvPr>
          <p:cNvSpPr/>
          <p:nvPr/>
        </p:nvSpPr>
        <p:spPr>
          <a:xfrm>
            <a:off x="7173265" y="1640312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FDE3DB-ADE7-1443-9C49-890695A22C62}"/>
              </a:ext>
            </a:extLst>
          </p:cNvPr>
          <p:cNvSpPr/>
          <p:nvPr/>
        </p:nvSpPr>
        <p:spPr>
          <a:xfrm>
            <a:off x="7945774" y="2288754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46B48C-4BF8-8343-A6C1-CF2B4BA760E7}"/>
              </a:ext>
            </a:extLst>
          </p:cNvPr>
          <p:cNvSpPr/>
          <p:nvPr/>
        </p:nvSpPr>
        <p:spPr>
          <a:xfrm>
            <a:off x="8735672" y="2305285"/>
            <a:ext cx="32776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3. Run on “Select” </a:t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>
                <a:solidFill>
                  <a:srgbClr val="C00000"/>
                </a:solidFill>
              </a:rPr>
              <a:t>     Check “single select only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862FBA-AA4A-8247-9390-9C0BA6AA1244}"/>
              </a:ext>
            </a:extLst>
          </p:cNvPr>
          <p:cNvSpPr/>
          <p:nvPr/>
        </p:nvSpPr>
        <p:spPr>
          <a:xfrm>
            <a:off x="8735672" y="3312722"/>
            <a:ext cx="29833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4. Select target sheet from dropdown – where should the action take you?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2E1DCA-87C8-6D44-BA75-44E6CEC156D0}"/>
              </a:ext>
            </a:extLst>
          </p:cNvPr>
          <p:cNvSpPr/>
          <p:nvPr/>
        </p:nvSpPr>
        <p:spPr>
          <a:xfrm>
            <a:off x="3863056" y="2851057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54EC90-38C1-024D-B615-96288235B18E}"/>
              </a:ext>
            </a:extLst>
          </p:cNvPr>
          <p:cNvSpPr/>
          <p:nvPr/>
        </p:nvSpPr>
        <p:spPr>
          <a:xfrm>
            <a:off x="8735672" y="4627936"/>
            <a:ext cx="298336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5. Target Filters should be “Selected Fields”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3F0929-3EB1-5348-A25A-FC4FAE852A95}"/>
              </a:ext>
            </a:extLst>
          </p:cNvPr>
          <p:cNvSpPr/>
          <p:nvPr/>
        </p:nvSpPr>
        <p:spPr>
          <a:xfrm>
            <a:off x="3805843" y="4413441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3603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F93CF-ACC3-2F41-A528-1082A9732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Voila!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3B0C7-7D57-0347-911B-DC1FC271A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4577" y="5430982"/>
            <a:ext cx="7315200" cy="12187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Questions?</a:t>
            </a:r>
          </a:p>
        </p:txBody>
      </p:sp>
      <p:pic>
        <p:nvPicPr>
          <p:cNvPr id="4" name="demo_tableau.mov">
            <a:hlinkClick r:id="" action="ppaction://media"/>
            <a:extLst>
              <a:ext uri="{FF2B5EF4-FFF2-40B4-BE49-F238E27FC236}">
                <a16:creationId xmlns:a16="http://schemas.microsoft.com/office/drawing/2014/main" id="{202F6B61-DC56-DE4F-B92B-10A9333A9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0797" y="310945"/>
            <a:ext cx="7018980" cy="529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26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E945E9-B1AD-8A44-8B7C-14B0852237DB}"/>
              </a:ext>
            </a:extLst>
          </p:cNvPr>
          <p:cNvSpPr/>
          <p:nvPr/>
        </p:nvSpPr>
        <p:spPr>
          <a:xfrm>
            <a:off x="4337673" y="286530"/>
            <a:ext cx="38537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Remember This?</a:t>
            </a:r>
          </a:p>
        </p:txBody>
      </p:sp>
      <p:pic>
        <p:nvPicPr>
          <p:cNvPr id="3" name="demo_tableau.mov">
            <a:hlinkClick r:id="" action="ppaction://media"/>
            <a:extLst>
              <a:ext uri="{FF2B5EF4-FFF2-40B4-BE49-F238E27FC236}">
                <a16:creationId xmlns:a16="http://schemas.microsoft.com/office/drawing/2014/main" id="{CF0F3CB3-78DE-8749-8BC2-FF52D30FF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7782" y="1156995"/>
            <a:ext cx="7006051" cy="52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5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3C5D-B7F2-DE4B-A581-F2FE236F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actually </a:t>
            </a:r>
            <a:r>
              <a:rPr lang="en-US" b="1" dirty="0"/>
              <a:t>EIGHT (8!)</a:t>
            </a:r>
            <a:r>
              <a:rPr lang="en-US" dirty="0"/>
              <a:t> nearly identical dashboards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331D9-B6D6-7647-9A0B-D6F003FF6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449" y="357797"/>
            <a:ext cx="2317442" cy="17373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BD3448-3BE1-164D-A18D-6B787D4F7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567" y="2534313"/>
            <a:ext cx="2323324" cy="17345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ED0236-CA0A-1A4F-922B-35D093C327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3"/>
          <a:stretch/>
        </p:blipFill>
        <p:spPr>
          <a:xfrm>
            <a:off x="3836567" y="4707986"/>
            <a:ext cx="2323324" cy="17590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999AF7-C7BD-F848-86A2-B30BFC545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8745" y="357797"/>
            <a:ext cx="2321322" cy="1737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21534-E966-8240-8469-5A57E4A8C6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8745" y="2534313"/>
            <a:ext cx="2321322" cy="1743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4B8220-8247-E941-92FA-D027D8BD1D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8745" y="4707986"/>
            <a:ext cx="2346356" cy="17590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15E23E-F8F4-6B4C-AFB3-0E6704083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8921" y="357797"/>
            <a:ext cx="2318417" cy="17373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EBD9A3-F2C6-CD4B-A222-C8C6447674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8920" y="2534313"/>
            <a:ext cx="2310759" cy="173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5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E945E9-B1AD-8A44-8B7C-14B0852237DB}"/>
              </a:ext>
            </a:extLst>
          </p:cNvPr>
          <p:cNvSpPr/>
          <p:nvPr/>
        </p:nvSpPr>
        <p:spPr>
          <a:xfrm>
            <a:off x="4240887" y="323412"/>
            <a:ext cx="44308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Change Two Things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203D89-D2B0-F544-A0E7-6504D54F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481" y="1429361"/>
            <a:ext cx="6445768" cy="481219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BEC0C2D-ACE1-1D48-936E-D133A0933FC3}"/>
              </a:ext>
            </a:extLst>
          </p:cNvPr>
          <p:cNvSpPr/>
          <p:nvPr/>
        </p:nvSpPr>
        <p:spPr>
          <a:xfrm>
            <a:off x="8148761" y="2773680"/>
            <a:ext cx="1046039" cy="47752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804FFE-829E-7143-B059-097F6B80157D}"/>
              </a:ext>
            </a:extLst>
          </p:cNvPr>
          <p:cNvSpPr/>
          <p:nvPr/>
        </p:nvSpPr>
        <p:spPr>
          <a:xfrm>
            <a:off x="2926521" y="1808480"/>
            <a:ext cx="4805239" cy="423672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60EDC3-805C-9244-B582-F251A690E261}"/>
              </a:ext>
            </a:extLst>
          </p:cNvPr>
          <p:cNvSpPr/>
          <p:nvPr/>
        </p:nvSpPr>
        <p:spPr>
          <a:xfrm>
            <a:off x="9733280" y="2597537"/>
            <a:ext cx="20034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2. Color of one text box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34EA6F-7F93-FA43-AE3D-02091F752D38}"/>
              </a:ext>
            </a:extLst>
          </p:cNvPr>
          <p:cNvSpPr/>
          <p:nvPr/>
        </p:nvSpPr>
        <p:spPr>
          <a:xfrm>
            <a:off x="714579" y="2912963"/>
            <a:ext cx="20034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1. Main worksheet</a:t>
            </a:r>
          </a:p>
        </p:txBody>
      </p:sp>
    </p:spTree>
    <p:extLst>
      <p:ext uri="{BB962C8B-B14F-4D97-AF65-F5344CB8AC3E}">
        <p14:creationId xmlns:p14="http://schemas.microsoft.com/office/powerpoint/2010/main" val="3376703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4B81-E85C-ED40-9A47-80632B0D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View: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8 dashboards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16 worksheets hidden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C41FD-39A1-5D4B-BD36-20175AFB9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290" y="280557"/>
            <a:ext cx="6425571" cy="437327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A22E367-37AF-5447-89F5-F8B26375198E}"/>
              </a:ext>
            </a:extLst>
          </p:cNvPr>
          <p:cNvGrpSpPr/>
          <p:nvPr/>
        </p:nvGrpSpPr>
        <p:grpSpPr>
          <a:xfrm>
            <a:off x="7344475" y="4480560"/>
            <a:ext cx="4238947" cy="2016620"/>
            <a:chOff x="7344475" y="4480560"/>
            <a:chExt cx="4238947" cy="20166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B8074FA-4032-C64E-964C-33179A87C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7444" t="88741"/>
            <a:stretch/>
          </p:blipFill>
          <p:spPr>
            <a:xfrm>
              <a:off x="7365341" y="5506720"/>
              <a:ext cx="4207921" cy="990460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8608B99-4E9F-BE4F-B760-8F4B5A0C14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4475" y="4480560"/>
              <a:ext cx="1474405" cy="99568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FC5663D-B524-9544-81F4-F99B106CD1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44480" y="4480560"/>
              <a:ext cx="1138942" cy="100584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782A787A-90E6-9F42-B1BA-B61D130D9F48}"/>
              </a:ext>
            </a:extLst>
          </p:cNvPr>
          <p:cNvSpPr/>
          <p:nvPr/>
        </p:nvSpPr>
        <p:spPr>
          <a:xfrm>
            <a:off x="9116010" y="5934270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B85572-F61E-3142-9AB0-89EF99FEF5BC}"/>
              </a:ext>
            </a:extLst>
          </p:cNvPr>
          <p:cNvSpPr/>
          <p:nvPr/>
        </p:nvSpPr>
        <p:spPr>
          <a:xfrm>
            <a:off x="8480851" y="5549698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worksheet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02AF65A-C30A-D84C-B8AB-FE25CD9FCB7D}"/>
              </a:ext>
            </a:extLst>
          </p:cNvPr>
          <p:cNvSpPr/>
          <p:nvPr/>
        </p:nvSpPr>
        <p:spPr>
          <a:xfrm>
            <a:off x="9469301" y="5951185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01FB9F-9230-F343-9419-285FD138F790}"/>
              </a:ext>
            </a:extLst>
          </p:cNvPr>
          <p:cNvSpPr/>
          <p:nvPr/>
        </p:nvSpPr>
        <p:spPr>
          <a:xfrm>
            <a:off x="9860080" y="5941660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FD8FFA-C85E-2F40-BE3A-0FE9D68B1017}"/>
              </a:ext>
            </a:extLst>
          </p:cNvPr>
          <p:cNvSpPr/>
          <p:nvPr/>
        </p:nvSpPr>
        <p:spPr>
          <a:xfrm>
            <a:off x="8601216" y="5553623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dashboard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3728E1-2B69-014C-BED3-B5F31BA08CFD}"/>
              </a:ext>
            </a:extLst>
          </p:cNvPr>
          <p:cNvSpPr/>
          <p:nvPr/>
        </p:nvSpPr>
        <p:spPr>
          <a:xfrm>
            <a:off x="9366402" y="5562168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story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D104AC-19E0-E94E-9A83-85F401146C57}"/>
              </a:ext>
            </a:extLst>
          </p:cNvPr>
          <p:cNvSpPr/>
          <p:nvPr/>
        </p:nvSpPr>
        <p:spPr>
          <a:xfrm>
            <a:off x="5341034" y="4211761"/>
            <a:ext cx="43516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1            2           3           4          5        6             7             8</a:t>
            </a:r>
          </a:p>
        </p:txBody>
      </p:sp>
    </p:spTree>
    <p:extLst>
      <p:ext uri="{BB962C8B-B14F-4D97-AF65-F5344CB8AC3E}">
        <p14:creationId xmlns:p14="http://schemas.microsoft.com/office/powerpoint/2010/main" val="267223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 animBg="1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386" y="971954"/>
            <a:ext cx="7180600" cy="5389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57038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Anatomy of a Dashboard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4F1082-8E10-FE45-8A61-ABA55309A121}"/>
              </a:ext>
            </a:extLst>
          </p:cNvPr>
          <p:cNvSpPr/>
          <p:nvPr/>
        </p:nvSpPr>
        <p:spPr>
          <a:xfrm>
            <a:off x="2430387" y="1442720"/>
            <a:ext cx="5301374" cy="3698240"/>
          </a:xfrm>
          <a:prstGeom prst="round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18CA8DE-F440-EC43-B4AE-0978962E578C}"/>
              </a:ext>
            </a:extLst>
          </p:cNvPr>
          <p:cNvSpPr/>
          <p:nvPr/>
        </p:nvSpPr>
        <p:spPr>
          <a:xfrm>
            <a:off x="5081074" y="5140960"/>
            <a:ext cx="2650687" cy="922886"/>
          </a:xfrm>
          <a:prstGeom prst="round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7ADED4-6588-2546-85DF-B288EBF72E70}"/>
              </a:ext>
            </a:extLst>
          </p:cNvPr>
          <p:cNvSpPr/>
          <p:nvPr/>
        </p:nvSpPr>
        <p:spPr>
          <a:xfrm>
            <a:off x="4483939" y="3061008"/>
            <a:ext cx="1693341" cy="461665"/>
          </a:xfrm>
          <a:prstGeom prst="rect">
            <a:avLst/>
          </a:prstGeom>
          <a:solidFill>
            <a:srgbClr val="7F7F7F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</a:rPr>
              <a:t>Worksheet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D3F4FD-06CD-2644-A777-C13ADD20D0CD}"/>
              </a:ext>
            </a:extLst>
          </p:cNvPr>
          <p:cNvSpPr/>
          <p:nvPr/>
        </p:nvSpPr>
        <p:spPr>
          <a:xfrm>
            <a:off x="5559746" y="5517307"/>
            <a:ext cx="1693341" cy="461665"/>
          </a:xfrm>
          <a:prstGeom prst="rect">
            <a:avLst/>
          </a:prstGeom>
          <a:solidFill>
            <a:srgbClr val="7F7F7F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</a:rPr>
              <a:t>^ Filter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50AE06-A9CC-D14F-A1AC-E142C6D314D4}"/>
              </a:ext>
            </a:extLst>
          </p:cNvPr>
          <p:cNvGrpSpPr/>
          <p:nvPr/>
        </p:nvGrpSpPr>
        <p:grpSpPr>
          <a:xfrm>
            <a:off x="7701281" y="2000669"/>
            <a:ext cx="548639" cy="4012151"/>
            <a:chOff x="7701281" y="2000669"/>
            <a:chExt cx="548639" cy="401215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6AA571-09A6-5945-9148-3199377089D3}"/>
                </a:ext>
              </a:extLst>
            </p:cNvPr>
            <p:cNvSpPr/>
            <p:nvPr/>
          </p:nvSpPr>
          <p:spPr>
            <a:xfrm>
              <a:off x="7731761" y="2000669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BA15A4-780E-7340-B5E2-C3402232A6C7}"/>
                </a:ext>
              </a:extLst>
            </p:cNvPr>
            <p:cNvSpPr/>
            <p:nvPr/>
          </p:nvSpPr>
          <p:spPr>
            <a:xfrm>
              <a:off x="7731761" y="254001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0899C2-1776-A24D-8E84-A40B8789A0CF}"/>
                </a:ext>
              </a:extLst>
            </p:cNvPr>
            <p:cNvSpPr/>
            <p:nvPr/>
          </p:nvSpPr>
          <p:spPr>
            <a:xfrm>
              <a:off x="7721704" y="304545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125F47-01C6-0C4F-98BF-D9DECE37E990}"/>
                </a:ext>
              </a:extLst>
            </p:cNvPr>
            <p:cNvSpPr/>
            <p:nvPr/>
          </p:nvSpPr>
          <p:spPr>
            <a:xfrm>
              <a:off x="7731761" y="3543562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8B138EA-2ED9-8145-8402-5E41899EAA18}"/>
                </a:ext>
              </a:extLst>
            </p:cNvPr>
            <p:cNvSpPr/>
            <p:nvPr/>
          </p:nvSpPr>
          <p:spPr>
            <a:xfrm>
              <a:off x="7701281" y="4075305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69DFBF1-0281-9B47-B04F-374AE459F664}"/>
                </a:ext>
              </a:extLst>
            </p:cNvPr>
            <p:cNvSpPr/>
            <p:nvPr/>
          </p:nvSpPr>
          <p:spPr>
            <a:xfrm>
              <a:off x="7701282" y="4612841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8031209-69D5-4745-A57B-7CF04B83A679}"/>
                </a:ext>
              </a:extLst>
            </p:cNvPr>
            <p:cNvSpPr/>
            <p:nvPr/>
          </p:nvSpPr>
          <p:spPr>
            <a:xfrm>
              <a:off x="7712019" y="5118281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5CE962-F605-7B4D-B80C-084FCA88644C}"/>
                </a:ext>
              </a:extLst>
            </p:cNvPr>
            <p:cNvSpPr/>
            <p:nvPr/>
          </p:nvSpPr>
          <p:spPr>
            <a:xfrm>
              <a:off x="7716521" y="561271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414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86" y="971954"/>
            <a:ext cx="7180600" cy="5389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57038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Anatomy of a Dashboard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E614C5-D7BF-744D-A52B-C909431E1AF2}"/>
              </a:ext>
            </a:extLst>
          </p:cNvPr>
          <p:cNvSpPr/>
          <p:nvPr/>
        </p:nvSpPr>
        <p:spPr>
          <a:xfrm>
            <a:off x="2430386" y="1452880"/>
            <a:ext cx="5270894" cy="3688080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637B3D-ADE4-9244-ABDA-B32EF134E61E}"/>
              </a:ext>
            </a:extLst>
          </p:cNvPr>
          <p:cNvSpPr/>
          <p:nvPr/>
        </p:nvSpPr>
        <p:spPr>
          <a:xfrm>
            <a:off x="5069840" y="5174054"/>
            <a:ext cx="2631440" cy="860986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FD1AA72-1EED-6140-9C90-CA1CE27A763E}"/>
              </a:ext>
            </a:extLst>
          </p:cNvPr>
          <p:cNvSpPr/>
          <p:nvPr/>
        </p:nvSpPr>
        <p:spPr>
          <a:xfrm>
            <a:off x="2430386" y="5174054"/>
            <a:ext cx="2635447" cy="894080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0C8CC9-D161-CD4B-9700-5D6A12D4EBD5}"/>
              </a:ext>
            </a:extLst>
          </p:cNvPr>
          <p:cNvSpPr/>
          <p:nvPr/>
        </p:nvSpPr>
        <p:spPr>
          <a:xfrm>
            <a:off x="2901438" y="5421039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69438E-FE05-A341-957A-C8218EE34CAF}"/>
              </a:ext>
            </a:extLst>
          </p:cNvPr>
          <p:cNvSpPr/>
          <p:nvPr/>
        </p:nvSpPr>
        <p:spPr>
          <a:xfrm>
            <a:off x="4943598" y="6047122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6FA6472-B2CA-D240-942D-C92B676C9E4B}"/>
              </a:ext>
            </a:extLst>
          </p:cNvPr>
          <p:cNvSpPr/>
          <p:nvPr/>
        </p:nvSpPr>
        <p:spPr>
          <a:xfrm>
            <a:off x="6772398" y="1007594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559DBDA-BB54-A549-8EB3-5071A930FCC9}"/>
              </a:ext>
            </a:extLst>
          </p:cNvPr>
          <p:cNvSpPr/>
          <p:nvPr/>
        </p:nvSpPr>
        <p:spPr>
          <a:xfrm>
            <a:off x="2430386" y="971954"/>
            <a:ext cx="7180600" cy="468844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9B52AAA-C1F3-194A-8F1C-7ABA632C876F}"/>
              </a:ext>
            </a:extLst>
          </p:cNvPr>
          <p:cNvSpPr/>
          <p:nvPr/>
        </p:nvSpPr>
        <p:spPr>
          <a:xfrm>
            <a:off x="2430384" y="6080216"/>
            <a:ext cx="7180602" cy="293769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426228A-0888-8E4D-8406-A6E0C3749881}"/>
              </a:ext>
            </a:extLst>
          </p:cNvPr>
          <p:cNvGrpSpPr/>
          <p:nvPr/>
        </p:nvGrpSpPr>
        <p:grpSpPr>
          <a:xfrm>
            <a:off x="8042582" y="1993282"/>
            <a:ext cx="1438193" cy="400110"/>
            <a:chOff x="7910502" y="1993282"/>
            <a:chExt cx="1693341" cy="40011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F9894B7-0736-B44F-AE28-B58F2B263173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E43857B3-CBEB-C841-9091-76417617FF54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BCF3C30-9117-8A46-8552-388AEC16EB82}"/>
              </a:ext>
            </a:extLst>
          </p:cNvPr>
          <p:cNvGrpSpPr/>
          <p:nvPr/>
        </p:nvGrpSpPr>
        <p:grpSpPr>
          <a:xfrm>
            <a:off x="8062528" y="2545766"/>
            <a:ext cx="1438193" cy="400110"/>
            <a:chOff x="7910502" y="1993282"/>
            <a:chExt cx="1693341" cy="40011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237E65E-D63E-9243-9D71-82F31A0A20F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E0AAF113-5F3F-1D4B-A73C-795DD88F7A5C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76F4231-B1C0-C142-84FD-4ECC34E7A3EE}"/>
              </a:ext>
            </a:extLst>
          </p:cNvPr>
          <p:cNvGrpSpPr/>
          <p:nvPr/>
        </p:nvGrpSpPr>
        <p:grpSpPr>
          <a:xfrm>
            <a:off x="8062528" y="3102977"/>
            <a:ext cx="1438193" cy="400110"/>
            <a:chOff x="7910502" y="1993282"/>
            <a:chExt cx="1693341" cy="40011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769CCF4-E44E-C949-83BF-255BD2C5DA79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94950530-D066-2449-BB44-820B548E11A5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D25B30-6169-5043-A049-57E01B1E3153}"/>
              </a:ext>
            </a:extLst>
          </p:cNvPr>
          <p:cNvGrpSpPr/>
          <p:nvPr/>
        </p:nvGrpSpPr>
        <p:grpSpPr>
          <a:xfrm>
            <a:off x="8062528" y="3634275"/>
            <a:ext cx="1438193" cy="400110"/>
            <a:chOff x="7910502" y="1993282"/>
            <a:chExt cx="1693341" cy="40011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9ABA093-4679-1348-9AB8-AC372BDDEE97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D84BE3FF-FD2D-C04C-8FBD-282EF8F9CDAE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186AC3E-A64D-724E-8EAF-B7D2EFD5DC1E}"/>
              </a:ext>
            </a:extLst>
          </p:cNvPr>
          <p:cNvGrpSpPr/>
          <p:nvPr/>
        </p:nvGrpSpPr>
        <p:grpSpPr>
          <a:xfrm>
            <a:off x="8064797" y="4105024"/>
            <a:ext cx="1438193" cy="400110"/>
            <a:chOff x="7910502" y="1993282"/>
            <a:chExt cx="1693341" cy="40011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5677EFD-FD1B-074E-BC11-8291CA9A9CD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8606CBD0-8645-4747-B8ED-848D598581CA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02A45E-0EB8-7546-8476-43B1D4CFA2CF}"/>
              </a:ext>
            </a:extLst>
          </p:cNvPr>
          <p:cNvGrpSpPr/>
          <p:nvPr/>
        </p:nvGrpSpPr>
        <p:grpSpPr>
          <a:xfrm>
            <a:off x="8062528" y="4591597"/>
            <a:ext cx="1438193" cy="400110"/>
            <a:chOff x="7910502" y="1993282"/>
            <a:chExt cx="1693341" cy="40011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C40B8E5-64B1-D74B-842C-67A432AD6B35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5ED81FC0-1F00-984B-8979-E222097EF05F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766AB01-EC85-2142-9A41-45D907E90F2D}"/>
              </a:ext>
            </a:extLst>
          </p:cNvPr>
          <p:cNvGrpSpPr/>
          <p:nvPr/>
        </p:nvGrpSpPr>
        <p:grpSpPr>
          <a:xfrm>
            <a:off x="8062528" y="5135851"/>
            <a:ext cx="1438193" cy="400110"/>
            <a:chOff x="7910502" y="1993282"/>
            <a:chExt cx="1693341" cy="40011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9EE11D-CFE0-DA46-8A65-01CC624FCA7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17F4BC52-8190-E748-BC2A-FDB17AA02B65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CFA428A-7A0B-FB4A-B05C-1862A2B04393}"/>
              </a:ext>
            </a:extLst>
          </p:cNvPr>
          <p:cNvGrpSpPr/>
          <p:nvPr/>
        </p:nvGrpSpPr>
        <p:grpSpPr>
          <a:xfrm>
            <a:off x="8071567" y="5620402"/>
            <a:ext cx="1438193" cy="400110"/>
            <a:chOff x="7910502" y="1993282"/>
            <a:chExt cx="1693341" cy="40011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AB3DB3A-93AB-6E44-A160-06693AEED992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840F9CCE-6521-8047-AA0D-73D7D3A0BE4B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31D93DAD-9E0D-3544-A16C-C937E6DD0B2C}"/>
              </a:ext>
            </a:extLst>
          </p:cNvPr>
          <p:cNvSpPr/>
          <p:nvPr/>
        </p:nvSpPr>
        <p:spPr>
          <a:xfrm>
            <a:off x="7777782" y="1485974"/>
            <a:ext cx="1794649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 Box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AF4CC6-4CDF-FE45-BA7D-B2AD2C50509D}"/>
              </a:ext>
            </a:extLst>
          </p:cNvPr>
          <p:cNvSpPr/>
          <p:nvPr/>
        </p:nvSpPr>
        <p:spPr>
          <a:xfrm>
            <a:off x="7757109" y="1983895"/>
            <a:ext cx="439719" cy="4063227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C3269B1C-6719-624B-A9D3-70A9B53C3F60}"/>
              </a:ext>
            </a:extLst>
          </p:cNvPr>
          <p:cNvSpPr/>
          <p:nvPr/>
        </p:nvSpPr>
        <p:spPr>
          <a:xfrm>
            <a:off x="7777782" y="1485974"/>
            <a:ext cx="1732534" cy="400110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27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7" grpId="0" animBg="1"/>
      <p:bldP spid="28" grpId="0" animBg="1"/>
      <p:bldP spid="53" grpId="0" animBg="1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20" y="1114195"/>
            <a:ext cx="6163125" cy="46262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61255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Why Worksheets for Icons?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4F1082-8E10-FE45-8A61-ABA55309A121}"/>
              </a:ext>
            </a:extLst>
          </p:cNvPr>
          <p:cNvSpPr/>
          <p:nvPr/>
        </p:nvSpPr>
        <p:spPr>
          <a:xfrm>
            <a:off x="7609839" y="1960880"/>
            <a:ext cx="345441" cy="3495040"/>
          </a:xfrm>
          <a:prstGeom prst="round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75383C-DCA9-0146-BFE6-1375A5EBFCD7}"/>
              </a:ext>
            </a:extLst>
          </p:cNvPr>
          <p:cNvSpPr/>
          <p:nvPr/>
        </p:nvSpPr>
        <p:spPr>
          <a:xfrm>
            <a:off x="3639800" y="5911338"/>
            <a:ext cx="498405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So we can use </a:t>
            </a:r>
            <a:r>
              <a:rPr lang="en-US" sz="4000" b="1" u="sng" dirty="0">
                <a:solidFill>
                  <a:schemeClr val="accent1"/>
                </a:solidFill>
              </a:rPr>
              <a:t>actions</a:t>
            </a:r>
            <a:r>
              <a:rPr lang="en-US" sz="4000" dirty="0">
                <a:solidFill>
                  <a:schemeClr val="accent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652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 1.</a:t>
            </a:r>
            <a:br>
              <a:rPr lang="en-US" dirty="0"/>
            </a:br>
            <a:r>
              <a:rPr lang="en-US" dirty="0"/>
              <a:t>Create 8 new </a:t>
            </a:r>
            <a:r>
              <a:rPr lang="en-US" u="sng" dirty="0"/>
              <a:t>variables</a:t>
            </a:r>
            <a:r>
              <a:rPr lang="en-US" dirty="0"/>
              <a:t> for 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CEA52-4F5F-8A46-B0D8-F2DA81AE55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7912" y="482600"/>
            <a:ext cx="3474720" cy="2260600"/>
          </a:xfrm>
        </p:spPr>
        <p:txBody>
          <a:bodyPr/>
          <a:lstStyle/>
          <a:p>
            <a:r>
              <a:rPr lang="en-US" dirty="0" err="1"/>
              <a:t>Nav</a:t>
            </a:r>
            <a:r>
              <a:rPr lang="en-US" dirty="0"/>
              <a:t> to Date</a:t>
            </a:r>
          </a:p>
          <a:p>
            <a:r>
              <a:rPr lang="en-US" dirty="0" err="1"/>
              <a:t>Nav</a:t>
            </a:r>
            <a:r>
              <a:rPr lang="en-US" dirty="0"/>
              <a:t> to Day of 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 err="1"/>
              <a:t>Nav</a:t>
            </a:r>
            <a:r>
              <a:rPr lang="en-US" dirty="0"/>
              <a:t> to Drunk Drivers</a:t>
            </a:r>
          </a:p>
          <a:p>
            <a:r>
              <a:rPr lang="en-US" dirty="0" err="1"/>
              <a:t>Nav</a:t>
            </a:r>
            <a:r>
              <a:rPr lang="en-US" dirty="0"/>
              <a:t> to </a:t>
            </a:r>
            <a:r>
              <a:rPr lang="en-US" dirty="0" err="1"/>
              <a:t>Fatals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B50AD5-CFE4-1B40-BFE7-0028FB890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18120" y="482600"/>
            <a:ext cx="3474720" cy="2260600"/>
          </a:xfrm>
        </p:spPr>
        <p:txBody>
          <a:bodyPr/>
          <a:lstStyle/>
          <a:p>
            <a:r>
              <a:rPr lang="en-US" dirty="0" err="1"/>
              <a:t>Nav</a:t>
            </a:r>
            <a:r>
              <a:rPr lang="en-US" dirty="0"/>
              <a:t> to Intersection</a:t>
            </a:r>
          </a:p>
          <a:p>
            <a:r>
              <a:rPr lang="en-US" dirty="0" err="1"/>
              <a:t>Nav</a:t>
            </a:r>
            <a:r>
              <a:rPr lang="en-US" dirty="0"/>
              <a:t> to Light Cond</a:t>
            </a:r>
          </a:p>
          <a:p>
            <a:r>
              <a:rPr lang="en-US" dirty="0" err="1"/>
              <a:t>Nav</a:t>
            </a:r>
            <a:r>
              <a:rPr lang="en-US" dirty="0"/>
              <a:t> to Time of Day</a:t>
            </a:r>
          </a:p>
          <a:p>
            <a:r>
              <a:rPr lang="en-US" dirty="0" err="1"/>
              <a:t>Nav</a:t>
            </a:r>
            <a:r>
              <a:rPr lang="en-US" dirty="0"/>
              <a:t> to Weather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9248B7A-4136-A641-AC45-4701EE79B86F}"/>
              </a:ext>
            </a:extLst>
          </p:cNvPr>
          <p:cNvGrpSpPr/>
          <p:nvPr/>
        </p:nvGrpSpPr>
        <p:grpSpPr>
          <a:xfrm>
            <a:off x="3769360" y="2743200"/>
            <a:ext cx="8282101" cy="3264469"/>
            <a:chOff x="3769360" y="2743200"/>
            <a:chExt cx="8282101" cy="326446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63542B-850A-274E-8756-DE3DCC232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67912" y="2743200"/>
              <a:ext cx="5316220" cy="3264469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5B35155C-4356-1842-B392-4C7BE7E7EDF9}"/>
                </a:ext>
              </a:extLst>
            </p:cNvPr>
            <p:cNvSpPr/>
            <p:nvPr/>
          </p:nvSpPr>
          <p:spPr>
            <a:xfrm>
              <a:off x="3769360" y="3078480"/>
              <a:ext cx="1544320" cy="1391920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13BCB4-F77B-7345-B802-50F2DBF52969}"/>
                </a:ext>
              </a:extLst>
            </p:cNvPr>
            <p:cNvSpPr/>
            <p:nvPr/>
          </p:nvSpPr>
          <p:spPr>
            <a:xfrm>
              <a:off x="9555480" y="3083560"/>
              <a:ext cx="249598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</a:rPr>
                <a:t>Calculated field (string value)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379330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Custom 4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57889B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{0B6B669B-1D01-7540-9301-8E3E50EB04AD}tf10001124</Template>
  <TotalTime>190</TotalTime>
  <Words>265</Words>
  <Application>Microsoft Macintosh PowerPoint</Application>
  <PresentationFormat>Widescreen</PresentationFormat>
  <Paragraphs>70</Paragraphs>
  <Slides>15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Wingdings 2</vt:lpstr>
      <vt:lpstr>Frame</vt:lpstr>
      <vt:lpstr>Tableau Dashboard Actions</vt:lpstr>
      <vt:lpstr>PowerPoint Presentation</vt:lpstr>
      <vt:lpstr>This is actually EIGHT (8!) nearly identical dashboards</vt:lpstr>
      <vt:lpstr>PowerPoint Presentation</vt:lpstr>
      <vt:lpstr>Final View:  8 dashboards  16 worksheets hidden</vt:lpstr>
      <vt:lpstr>PowerPoint Presentation</vt:lpstr>
      <vt:lpstr>PowerPoint Presentation</vt:lpstr>
      <vt:lpstr>PowerPoint Presentation</vt:lpstr>
      <vt:lpstr>Step 1. Create 8 new variables for navigation</vt:lpstr>
      <vt:lpstr>PowerPoint Presentation</vt:lpstr>
      <vt:lpstr>Step 2. Create 8 new worksheets with just an icon.</vt:lpstr>
      <vt:lpstr>Step 3. Attach an action to each icon worksheet.</vt:lpstr>
      <vt:lpstr>Click  Add Action &gt;</vt:lpstr>
      <vt:lpstr>Create the action</vt:lpstr>
      <vt:lpstr>Voila!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 Dashboard Actions</dc:title>
  <dc:creator>Microsoft Office User</dc:creator>
  <cp:lastModifiedBy>Microsoft Office User</cp:lastModifiedBy>
  <cp:revision>19</cp:revision>
  <dcterms:created xsi:type="dcterms:W3CDTF">2018-06-13T16:02:41Z</dcterms:created>
  <dcterms:modified xsi:type="dcterms:W3CDTF">2018-06-13T19:12:58Z</dcterms:modified>
</cp:coreProperties>
</file>

<file path=docProps/thumbnail.jpeg>
</file>